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3" r:id="rId1"/>
  </p:sldMasterIdLst>
  <p:notesMasterIdLst>
    <p:notesMasterId r:id="rId10"/>
  </p:notesMasterIdLst>
  <p:sldIdLst>
    <p:sldId id="256" r:id="rId2"/>
    <p:sldId id="261" r:id="rId3"/>
    <p:sldId id="306" r:id="rId4"/>
    <p:sldId id="307" r:id="rId5"/>
    <p:sldId id="308" r:id="rId6"/>
    <p:sldId id="309" r:id="rId7"/>
    <p:sldId id="310" r:id="rId8"/>
    <p:sldId id="311" r:id="rId9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AD8"/>
    <a:srgbClr val="011893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031" autoAdjust="0"/>
    <p:restoredTop sz="94660"/>
  </p:normalViewPr>
  <p:slideViewPr>
    <p:cSldViewPr snapToGrid="0">
      <p:cViewPr varScale="1">
        <p:scale>
          <a:sx n="126" d="100"/>
          <a:sy n="126" d="100"/>
        </p:scale>
        <p:origin x="816" y="19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f>
</file>

<file path=ppt/media/image10.tiff>
</file>

<file path=ppt/media/image11.tiff>
</file>

<file path=ppt/media/image12.tiff>
</file>

<file path=ppt/media/image13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8D1B20-A248-FB47-8240-73C0C5F47C9D}" type="datetimeFigureOut">
              <a:t>2019/10/31</a:t>
            </a:fld>
            <a:endParaRPr kumimoji="1" lang="ja-JP" altLang="en-US" dirty="0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 dirty="0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FA746F-AF1F-C048-A2ED-B38EF01E9631}" type="slidenum"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55976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円/楕円 3">
            <a:extLst>
              <a:ext uri="{FF2B5EF4-FFF2-40B4-BE49-F238E27FC236}">
                <a16:creationId xmlns:a16="http://schemas.microsoft.com/office/drawing/2014/main" id="{40BD511A-FE9E-B641-A323-1F2451D0C873}"/>
              </a:ext>
            </a:extLst>
          </p:cNvPr>
          <p:cNvSpPr/>
          <p:nvPr userDrawn="1"/>
        </p:nvSpPr>
        <p:spPr>
          <a:xfrm>
            <a:off x="8651631" y="6350558"/>
            <a:ext cx="411982" cy="411982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050" dirty="0">
              <a:latin typeface="+mj-ea"/>
              <a:ea typeface="+mj-ea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80A01A1C-B0C5-904D-963A-785848775F4A}"/>
              </a:ext>
            </a:extLst>
          </p:cNvPr>
          <p:cNvSpPr txBox="1"/>
          <p:nvPr userDrawn="1"/>
        </p:nvSpPr>
        <p:spPr>
          <a:xfrm>
            <a:off x="8661679" y="6400799"/>
            <a:ext cx="4010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E8E17320-8F29-C346-80F3-7693511BE498}" type="slidenum">
              <a:rPr kumimoji="1" lang="ja-JP" altLang="en-US" sz="1400"/>
              <a:pPr algn="ctr"/>
              <a:t>‹#›</a:t>
            </a:fld>
            <a:endParaRPr kumimoji="1" lang="ja-JP" altLang="en-US" sz="1400" dirty="0"/>
          </a:p>
        </p:txBody>
      </p:sp>
      <p:sp>
        <p:nvSpPr>
          <p:cNvPr id="7" name="テキスト プレースホルダー 6">
            <a:extLst>
              <a:ext uri="{FF2B5EF4-FFF2-40B4-BE49-F238E27FC236}">
                <a16:creationId xmlns:a16="http://schemas.microsoft.com/office/drawing/2014/main" id="{1977278B-6103-7448-8885-11FCA29D84A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190133"/>
            <a:ext cx="9144000" cy="7540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>
                <a:ln>
                  <a:solidFill>
                    <a:srgbClr val="011893"/>
                  </a:solidFill>
                </a:ln>
              </a:defRPr>
            </a:lvl1pPr>
          </a:lstStyle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847815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9306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kumimoji="1" sz="26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44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9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28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tiff"/><Relationship Id="rId3" Type="http://schemas.openxmlformats.org/officeDocument/2006/relationships/image" Target="../media/image5.tiff"/><Relationship Id="rId7" Type="http://schemas.openxmlformats.org/officeDocument/2006/relationships/image" Target="../media/image9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tiff"/><Relationship Id="rId11" Type="http://schemas.openxmlformats.org/officeDocument/2006/relationships/image" Target="../media/image13.tiff"/><Relationship Id="rId5" Type="http://schemas.openxmlformats.org/officeDocument/2006/relationships/image" Target="../media/image7.tiff"/><Relationship Id="rId10" Type="http://schemas.openxmlformats.org/officeDocument/2006/relationships/image" Target="../media/image12.tiff"/><Relationship Id="rId4" Type="http://schemas.openxmlformats.org/officeDocument/2006/relationships/image" Target="../media/image6.tiff"/><Relationship Id="rId9" Type="http://schemas.openxmlformats.org/officeDocument/2006/relationships/image" Target="../media/image1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36C4099E-EB60-DC4F-967D-225ED88E614D}"/>
              </a:ext>
            </a:extLst>
          </p:cNvPr>
          <p:cNvSpPr txBox="1"/>
          <p:nvPr/>
        </p:nvSpPr>
        <p:spPr>
          <a:xfrm>
            <a:off x="0" y="1249680"/>
            <a:ext cx="914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3200" dirty="0">
                <a:solidFill>
                  <a:srgbClr val="011893"/>
                </a:solidFill>
              </a:rPr>
              <a:t>ファイル操作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63FA400E-C243-F347-9BE6-46E657DCD3B8}"/>
              </a:ext>
            </a:extLst>
          </p:cNvPr>
          <p:cNvSpPr txBox="1"/>
          <p:nvPr/>
        </p:nvSpPr>
        <p:spPr>
          <a:xfrm>
            <a:off x="0" y="16256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800" dirty="0"/>
              <a:t>プログラミング基礎同演習</a:t>
            </a:r>
            <a:endParaRPr kumimoji="1" lang="ja-JP" altLang="en-US" sz="2800" dirty="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891C33B1-D329-9348-9718-97E836138DF6}"/>
              </a:ext>
            </a:extLst>
          </p:cNvPr>
          <p:cNvSpPr txBox="1"/>
          <p:nvPr/>
        </p:nvSpPr>
        <p:spPr>
          <a:xfrm>
            <a:off x="3627120" y="5242560"/>
            <a:ext cx="54168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dirty="0"/>
              <a:t>慶應義塾大学理工学部物理情報工学科</a:t>
            </a:r>
            <a:endParaRPr lang="en-US" altLang="ja-JP" sz="2400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BF5EEEB6-32A6-914E-957E-5C31A877EF9C}"/>
              </a:ext>
            </a:extLst>
          </p:cNvPr>
          <p:cNvSpPr txBox="1"/>
          <p:nvPr/>
        </p:nvSpPr>
        <p:spPr>
          <a:xfrm>
            <a:off x="8172400" y="5661248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dirty="0"/>
              <a:t>渡辺</a:t>
            </a:r>
            <a:endParaRPr lang="en-US" altLang="ja-JP" sz="2400" dirty="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D5E05EE1-8957-9F44-8F8E-6BD27683056C}"/>
              </a:ext>
            </a:extLst>
          </p:cNvPr>
          <p:cNvSpPr txBox="1"/>
          <p:nvPr/>
        </p:nvSpPr>
        <p:spPr>
          <a:xfrm>
            <a:off x="3271520" y="4338320"/>
            <a:ext cx="22685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000" dirty="0"/>
              <a:t>2019/11/5</a:t>
            </a:r>
            <a:endParaRPr kumimoji="1" lang="ja-JP" altLang="en-US" sz="4000" dirty="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71D4ADEE-9E59-8A4A-88B8-D34187A71FF4}"/>
              </a:ext>
            </a:extLst>
          </p:cNvPr>
          <p:cNvSpPr txBox="1"/>
          <p:nvPr/>
        </p:nvSpPr>
        <p:spPr>
          <a:xfrm>
            <a:off x="1043608" y="5949280"/>
            <a:ext cx="24769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>
                <a:solidFill>
                  <a:srgbClr val="00B050"/>
                </a:solidFill>
              </a:rPr>
              <a:t>#</a:t>
            </a:r>
            <a:r>
              <a:rPr kumimoji="1" lang="ja-JP" altLang="en-US" sz="3200" dirty="0">
                <a:solidFill>
                  <a:srgbClr val="00B050"/>
                </a:solidFill>
              </a:rPr>
              <a:t>プロ同演習</a:t>
            </a:r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FB9F7F85-26CF-EB44-87B9-1825A2C5A7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5949280"/>
            <a:ext cx="710444" cy="640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5339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A056D32E-05B2-6C4E-A1C6-0E94D7850D0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 dirty="0"/>
              <a:t>本講義で学ぶこと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8A79850A-2F57-BD48-8815-D10750D61831}"/>
              </a:ext>
            </a:extLst>
          </p:cNvPr>
          <p:cNvSpPr txBox="1"/>
          <p:nvPr/>
        </p:nvSpPr>
        <p:spPr>
          <a:xfrm>
            <a:off x="1167304" y="2339216"/>
            <a:ext cx="3057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 dirty="0"/>
              <a:t>ファイルシステム</a:t>
            </a:r>
            <a:endParaRPr kumimoji="1" lang="ja-JP" altLang="en-US" sz="2800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F8966491-36D2-7947-B56D-71820EF6BFC4}"/>
              </a:ext>
            </a:extLst>
          </p:cNvPr>
          <p:cNvSpPr txBox="1"/>
          <p:nvPr/>
        </p:nvSpPr>
        <p:spPr>
          <a:xfrm>
            <a:off x="1187624" y="3212976"/>
            <a:ext cx="34163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 dirty="0"/>
              <a:t>ファイルの読み書き</a:t>
            </a:r>
            <a:endParaRPr kumimoji="1" lang="ja-JP" altLang="en-US" sz="2800" dirty="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F8966491-36D2-7947-B56D-71820EF6BFC4}"/>
              </a:ext>
            </a:extLst>
          </p:cNvPr>
          <p:cNvSpPr txBox="1"/>
          <p:nvPr/>
        </p:nvSpPr>
        <p:spPr>
          <a:xfrm>
            <a:off x="1218104" y="4138920"/>
            <a:ext cx="33345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>
                <a:solidFill>
                  <a:srgbClr val="FF0000"/>
                </a:solidFill>
              </a:rPr>
              <a:t>CSV</a:t>
            </a:r>
            <a:r>
              <a:rPr kumimoji="1" lang="ja-JP" altLang="en-US" sz="2800" dirty="0">
                <a:solidFill>
                  <a:srgbClr val="FF0000"/>
                </a:solidFill>
              </a:rPr>
              <a:t>ファイルの扱い</a:t>
            </a:r>
          </a:p>
        </p:txBody>
      </p:sp>
    </p:spTree>
    <p:extLst>
      <p:ext uri="{BB962C8B-B14F-4D97-AF65-F5344CB8AC3E}">
        <p14:creationId xmlns:p14="http://schemas.microsoft.com/office/powerpoint/2010/main" val="41427389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BE94908F-6458-6345-AA07-AF2C4ADC7A6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エラーメッセージの読み方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624FF7D2-AAB2-B046-B757-AE9E15B1CA15}"/>
              </a:ext>
            </a:extLst>
          </p:cNvPr>
          <p:cNvSpPr/>
          <p:nvPr/>
        </p:nvSpPr>
        <p:spPr>
          <a:xfrm>
            <a:off x="406400" y="1708556"/>
            <a:ext cx="8138160" cy="1323439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dic = {</a:t>
            </a:r>
            <a:r>
              <a:rPr lang="en" altLang="ja-JP" sz="2000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"Apple"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 </a:t>
            </a:r>
            <a:r>
              <a:rPr lang="en" altLang="ja-JP" sz="20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158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 </a:t>
            </a:r>
            <a:r>
              <a:rPr lang="en" altLang="ja-JP" sz="2000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"Banana"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 </a:t>
            </a:r>
            <a:r>
              <a:rPr lang="en" altLang="ja-JP" sz="20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198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 </a:t>
            </a:r>
            <a:r>
              <a:rPr lang="en" altLang="ja-JP" sz="2000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"Orange"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 </a:t>
            </a:r>
            <a:r>
              <a:rPr lang="en" altLang="ja-JP" sz="20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100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endParaRPr lang="en" altLang="ja-JP" sz="2000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sz="2000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k, v </a:t>
            </a:r>
            <a:r>
              <a:rPr lang="en" altLang="ja-JP" sz="20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in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dic.items():</a:t>
            </a:r>
          </a:p>
          <a:p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</a:t>
            </a:r>
            <a:r>
              <a:rPr lang="en" altLang="ja-JP" sz="20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(k, v)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C0868274-EEA3-1748-9B46-13D3D352B261}"/>
              </a:ext>
            </a:extLst>
          </p:cNvPr>
          <p:cNvSpPr txBox="1"/>
          <p:nvPr/>
        </p:nvSpPr>
        <p:spPr>
          <a:xfrm>
            <a:off x="314960" y="1107440"/>
            <a:ext cx="63401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辞書のキーと要素一覧を表示するプログラム</a:t>
            </a:r>
          </a:p>
        </p:txBody>
      </p:sp>
    </p:spTree>
    <p:extLst>
      <p:ext uri="{BB962C8B-B14F-4D97-AF65-F5344CB8AC3E}">
        <p14:creationId xmlns:p14="http://schemas.microsoft.com/office/powerpoint/2010/main" val="10028906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6F60359D-683D-F048-ADAA-759CAA1AD04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エラーメッセージの読み方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7005A794-7BE0-C643-A204-311B77A20CD9}"/>
              </a:ext>
            </a:extLst>
          </p:cNvPr>
          <p:cNvSpPr/>
          <p:nvPr/>
        </p:nvSpPr>
        <p:spPr>
          <a:xfrm>
            <a:off x="457200" y="1434236"/>
            <a:ext cx="8138160" cy="1323439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dic = {</a:t>
            </a:r>
            <a:r>
              <a:rPr lang="en" altLang="ja-JP" sz="2000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"Apple"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 </a:t>
            </a:r>
            <a:r>
              <a:rPr lang="en" altLang="ja-JP" sz="20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158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 </a:t>
            </a:r>
            <a:r>
              <a:rPr lang="en" altLang="ja-JP" sz="2000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"Banana"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 </a:t>
            </a:r>
            <a:r>
              <a:rPr lang="en" altLang="ja-JP" sz="20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198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 </a:t>
            </a:r>
            <a:r>
              <a:rPr lang="en" altLang="ja-JP" sz="2000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"Orange"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 </a:t>
            </a:r>
            <a:r>
              <a:rPr lang="en" altLang="ja-JP" sz="20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100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endParaRPr lang="en" altLang="ja-JP" sz="2000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sz="2000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k, v </a:t>
            </a:r>
            <a:r>
              <a:rPr lang="en" altLang="ja-JP" sz="20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in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dic.item():</a:t>
            </a:r>
          </a:p>
          <a:p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</a:t>
            </a:r>
            <a:r>
              <a:rPr lang="en" altLang="ja-JP" sz="20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en" altLang="ja-JP" sz="20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(k, v)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04D8EFFE-45D8-764A-AD3B-1A93DA202835}"/>
              </a:ext>
            </a:extLst>
          </p:cNvPr>
          <p:cNvSpPr/>
          <p:nvPr/>
        </p:nvSpPr>
        <p:spPr>
          <a:xfrm>
            <a:off x="2184400" y="3497779"/>
            <a:ext cx="6604000" cy="230832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" altLang="ja-JP">
                <a:solidFill>
                  <a:srgbClr val="E75C58"/>
                </a:solidFill>
                <a:effectLst/>
              </a:rPr>
              <a:t>---------------------------------------------------------------------------</a:t>
            </a:r>
          </a:p>
          <a:p>
            <a:r>
              <a:rPr lang="en" altLang="ja-JP">
                <a:solidFill>
                  <a:srgbClr val="E75C58"/>
                </a:solidFill>
                <a:effectLst/>
              </a:rPr>
              <a:t>AttributeError</a:t>
            </a:r>
            <a:r>
              <a:rPr lang="en" altLang="ja-JP"/>
              <a:t>                    Traceback (most recent call last)</a:t>
            </a:r>
          </a:p>
          <a:p>
            <a:r>
              <a:rPr lang="en" altLang="ja-JP"/>
              <a:t> </a:t>
            </a:r>
            <a:r>
              <a:rPr lang="en" altLang="ja-JP">
                <a:solidFill>
                  <a:srgbClr val="00A250"/>
                </a:solidFill>
                <a:effectLst/>
              </a:rPr>
              <a:t>&lt;ipython-input-1-84de43249ab3&gt;</a:t>
            </a:r>
            <a:r>
              <a:rPr lang="en" altLang="ja-JP"/>
              <a:t> in </a:t>
            </a:r>
            <a:r>
              <a:rPr lang="en" altLang="ja-JP">
                <a:solidFill>
                  <a:srgbClr val="60C6C8"/>
                </a:solidFill>
                <a:effectLst/>
              </a:rPr>
              <a:t>&lt;module&gt;</a:t>
            </a:r>
            <a:r>
              <a:rPr lang="en" altLang="ja-JP">
                <a:solidFill>
                  <a:srgbClr val="208FFB"/>
                </a:solidFill>
                <a:effectLst/>
              </a:rPr>
              <a:t>()</a:t>
            </a:r>
          </a:p>
          <a:p>
            <a:r>
              <a:rPr lang="en" altLang="ja-JP">
                <a:solidFill>
                  <a:srgbClr val="208FFB"/>
                </a:solidFill>
              </a:rPr>
              <a:t>   </a:t>
            </a:r>
            <a:r>
              <a:rPr lang="en" altLang="ja-JP"/>
              <a:t>          </a:t>
            </a:r>
            <a:r>
              <a:rPr lang="en" altLang="ja-JP" b="1">
                <a:solidFill>
                  <a:srgbClr val="007427"/>
                </a:solidFill>
                <a:effectLst/>
              </a:rPr>
              <a:t>1</a:t>
            </a:r>
            <a:r>
              <a:rPr lang="en" altLang="ja-JP"/>
              <a:t> dic </a:t>
            </a:r>
            <a:r>
              <a:rPr lang="en" altLang="ja-JP">
                <a:solidFill>
                  <a:srgbClr val="208FFB"/>
                </a:solidFill>
                <a:effectLst/>
              </a:rPr>
              <a:t>=</a:t>
            </a:r>
            <a:r>
              <a:rPr lang="en" altLang="ja-JP"/>
              <a:t> </a:t>
            </a:r>
            <a:r>
              <a:rPr lang="en" altLang="ja-JP">
                <a:solidFill>
                  <a:srgbClr val="208FFB"/>
                </a:solidFill>
                <a:effectLst/>
              </a:rPr>
              <a:t>{"Apple":</a:t>
            </a:r>
            <a:r>
              <a:rPr lang="en" altLang="ja-JP"/>
              <a:t> </a:t>
            </a:r>
            <a:r>
              <a:rPr lang="en" altLang="ja-JP">
                <a:solidFill>
                  <a:srgbClr val="60C6C8"/>
                </a:solidFill>
                <a:effectLst/>
              </a:rPr>
              <a:t>158</a:t>
            </a:r>
            <a:r>
              <a:rPr lang="en" altLang="ja-JP">
                <a:solidFill>
                  <a:srgbClr val="208FFB"/>
                </a:solidFill>
                <a:effectLst/>
              </a:rPr>
              <a:t>,</a:t>
            </a:r>
            <a:r>
              <a:rPr lang="en" altLang="ja-JP"/>
              <a:t> </a:t>
            </a:r>
            <a:r>
              <a:rPr lang="en" altLang="ja-JP">
                <a:solidFill>
                  <a:srgbClr val="208FFB"/>
                </a:solidFill>
                <a:effectLst/>
              </a:rPr>
              <a:t>"Banana":</a:t>
            </a:r>
            <a:r>
              <a:rPr lang="en" altLang="ja-JP"/>
              <a:t> </a:t>
            </a:r>
            <a:r>
              <a:rPr lang="en" altLang="ja-JP">
                <a:solidFill>
                  <a:srgbClr val="60C6C8"/>
                </a:solidFill>
                <a:effectLst/>
              </a:rPr>
              <a:t>198</a:t>
            </a:r>
            <a:r>
              <a:rPr lang="en" altLang="ja-JP">
                <a:solidFill>
                  <a:srgbClr val="208FFB"/>
                </a:solidFill>
                <a:effectLst/>
              </a:rPr>
              <a:t>,</a:t>
            </a:r>
            <a:r>
              <a:rPr lang="en" altLang="ja-JP"/>
              <a:t> </a:t>
            </a:r>
            <a:r>
              <a:rPr lang="en" altLang="ja-JP">
                <a:solidFill>
                  <a:srgbClr val="208FFB"/>
                </a:solidFill>
                <a:effectLst/>
              </a:rPr>
              <a:t>"Orange":</a:t>
            </a:r>
            <a:r>
              <a:rPr lang="en" altLang="ja-JP"/>
              <a:t> </a:t>
            </a:r>
            <a:r>
              <a:rPr lang="en" altLang="ja-JP">
                <a:solidFill>
                  <a:srgbClr val="60C6C8"/>
                </a:solidFill>
                <a:effectLst/>
              </a:rPr>
              <a:t>100</a:t>
            </a:r>
            <a:r>
              <a:rPr lang="en" altLang="ja-JP">
                <a:solidFill>
                  <a:srgbClr val="208FFB"/>
                </a:solidFill>
                <a:effectLst/>
              </a:rPr>
              <a:t>}</a:t>
            </a:r>
          </a:p>
          <a:p>
            <a:r>
              <a:rPr lang="en" altLang="ja-JP">
                <a:solidFill>
                  <a:srgbClr val="208FFB"/>
                </a:solidFill>
              </a:rPr>
              <a:t>    </a:t>
            </a:r>
            <a:r>
              <a:rPr lang="en" altLang="ja-JP"/>
              <a:t> </a:t>
            </a:r>
            <a:r>
              <a:rPr lang="en" altLang="ja-JP">
                <a:solidFill>
                  <a:srgbClr val="00A250"/>
                </a:solidFill>
                <a:effectLst/>
              </a:rPr>
              <a:t>----&gt; 2</a:t>
            </a:r>
            <a:r>
              <a:rPr lang="en" altLang="ja-JP">
                <a:solidFill>
                  <a:srgbClr val="E75C58"/>
                </a:solidFill>
                <a:effectLst/>
              </a:rPr>
              <a:t> </a:t>
            </a:r>
            <a:r>
              <a:rPr lang="en" altLang="ja-JP">
                <a:solidFill>
                  <a:srgbClr val="00A250"/>
                </a:solidFill>
                <a:effectLst/>
              </a:rPr>
              <a:t>for</a:t>
            </a:r>
            <a:r>
              <a:rPr lang="en" altLang="ja-JP"/>
              <a:t> k</a:t>
            </a:r>
            <a:r>
              <a:rPr lang="en" altLang="ja-JP">
                <a:solidFill>
                  <a:srgbClr val="208FFB"/>
                </a:solidFill>
                <a:effectLst/>
              </a:rPr>
              <a:t>,</a:t>
            </a:r>
            <a:r>
              <a:rPr lang="en" altLang="ja-JP"/>
              <a:t> v </a:t>
            </a:r>
            <a:r>
              <a:rPr lang="en" altLang="ja-JP">
                <a:solidFill>
                  <a:srgbClr val="00A250"/>
                </a:solidFill>
                <a:effectLst/>
              </a:rPr>
              <a:t>in</a:t>
            </a:r>
            <a:r>
              <a:rPr lang="en" altLang="ja-JP"/>
              <a:t> dic</a:t>
            </a:r>
            <a:r>
              <a:rPr lang="en" altLang="ja-JP">
                <a:solidFill>
                  <a:srgbClr val="208FFB"/>
                </a:solidFill>
                <a:effectLst/>
              </a:rPr>
              <a:t>.</a:t>
            </a:r>
            <a:r>
              <a:rPr lang="en" altLang="ja-JP"/>
              <a:t>item</a:t>
            </a:r>
            <a:r>
              <a:rPr lang="en" altLang="ja-JP">
                <a:solidFill>
                  <a:srgbClr val="208FFB"/>
                </a:solidFill>
                <a:effectLst/>
              </a:rPr>
              <a:t>():</a:t>
            </a:r>
            <a:r>
              <a:rPr lang="en" altLang="ja-JP"/>
              <a:t> </a:t>
            </a:r>
          </a:p>
          <a:p>
            <a:r>
              <a:rPr lang="en" altLang="ja-JP" b="1">
                <a:solidFill>
                  <a:srgbClr val="007427"/>
                </a:solidFill>
                <a:effectLst/>
              </a:rPr>
              <a:t>             3</a:t>
            </a:r>
            <a:r>
              <a:rPr lang="en" altLang="ja-JP"/>
              <a:t> print</a:t>
            </a:r>
            <a:r>
              <a:rPr lang="en" altLang="ja-JP">
                <a:solidFill>
                  <a:srgbClr val="208FFB"/>
                </a:solidFill>
                <a:effectLst/>
              </a:rPr>
              <a:t>(</a:t>
            </a:r>
            <a:r>
              <a:rPr lang="en" altLang="ja-JP"/>
              <a:t>k</a:t>
            </a:r>
            <a:r>
              <a:rPr lang="en" altLang="ja-JP">
                <a:solidFill>
                  <a:srgbClr val="208FFB"/>
                </a:solidFill>
                <a:effectLst/>
              </a:rPr>
              <a:t>,</a:t>
            </a:r>
            <a:r>
              <a:rPr lang="en" altLang="ja-JP"/>
              <a:t> v</a:t>
            </a:r>
            <a:r>
              <a:rPr lang="en" altLang="ja-JP">
                <a:solidFill>
                  <a:srgbClr val="208FFB"/>
                </a:solidFill>
                <a:effectLst/>
              </a:rPr>
              <a:t>)</a:t>
            </a:r>
          </a:p>
          <a:p>
            <a:endParaRPr lang="en" altLang="ja-JP">
              <a:solidFill>
                <a:srgbClr val="208FFB"/>
              </a:solidFill>
            </a:endParaRPr>
          </a:p>
          <a:p>
            <a:r>
              <a:rPr lang="en" altLang="ja-JP">
                <a:solidFill>
                  <a:srgbClr val="E75C58"/>
                </a:solidFill>
                <a:effectLst/>
              </a:rPr>
              <a:t>AttributeError</a:t>
            </a:r>
            <a:r>
              <a:rPr lang="en" altLang="ja-JP"/>
              <a:t>: 'dict' object has no attribute 'item' </a:t>
            </a:r>
            <a:endParaRPr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F779C39E-35FF-F147-9B20-7E43F5ABA30C}"/>
              </a:ext>
            </a:extLst>
          </p:cNvPr>
          <p:cNvSpPr txBox="1"/>
          <p:nvPr/>
        </p:nvSpPr>
        <p:spPr>
          <a:xfrm>
            <a:off x="396240" y="904240"/>
            <a:ext cx="2954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間違っているコード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18C216C0-3223-B74F-8780-BD17F07BB0E2}"/>
              </a:ext>
            </a:extLst>
          </p:cNvPr>
          <p:cNvSpPr txBox="1"/>
          <p:nvPr/>
        </p:nvSpPr>
        <p:spPr>
          <a:xfrm>
            <a:off x="467360" y="2875280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エラーメッセージ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AC173C6D-F3EA-B949-BA7A-67890215EBCA}"/>
              </a:ext>
            </a:extLst>
          </p:cNvPr>
          <p:cNvSpPr txBox="1"/>
          <p:nvPr/>
        </p:nvSpPr>
        <p:spPr>
          <a:xfrm>
            <a:off x="203200" y="4663440"/>
            <a:ext cx="18774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/>
              <a:t>どこでエラーが起きたか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B5717AF4-5BED-FA4D-B5C4-71A027DCD12E}"/>
              </a:ext>
            </a:extLst>
          </p:cNvPr>
          <p:cNvSpPr txBox="1"/>
          <p:nvPr/>
        </p:nvSpPr>
        <p:spPr>
          <a:xfrm>
            <a:off x="711200" y="5486400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/>
              <a:t>何が起きたか</a:t>
            </a:r>
          </a:p>
        </p:txBody>
      </p:sp>
      <p:cxnSp>
        <p:nvCxnSpPr>
          <p:cNvPr id="11" name="直線矢印コネクタ 10">
            <a:extLst>
              <a:ext uri="{FF2B5EF4-FFF2-40B4-BE49-F238E27FC236}">
                <a16:creationId xmlns:a16="http://schemas.microsoft.com/office/drawing/2014/main" id="{08A2C5C6-9987-1C4F-9563-460D4AF68B5A}"/>
              </a:ext>
            </a:extLst>
          </p:cNvPr>
          <p:cNvCxnSpPr>
            <a:cxnSpLocks/>
          </p:cNvCxnSpPr>
          <p:nvPr/>
        </p:nvCxnSpPr>
        <p:spPr>
          <a:xfrm>
            <a:off x="2021840" y="4795520"/>
            <a:ext cx="538480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1DAE8ABF-4DCA-BF4D-80A6-EF41B310DAD2}"/>
              </a:ext>
            </a:extLst>
          </p:cNvPr>
          <p:cNvCxnSpPr>
            <a:cxnSpLocks/>
          </p:cNvCxnSpPr>
          <p:nvPr/>
        </p:nvCxnSpPr>
        <p:spPr>
          <a:xfrm>
            <a:off x="1737360" y="5618480"/>
            <a:ext cx="538480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E2755097-CAFB-D845-8DFF-0126874D1AC3}"/>
              </a:ext>
            </a:extLst>
          </p:cNvPr>
          <p:cNvSpPr txBox="1"/>
          <p:nvPr/>
        </p:nvSpPr>
        <p:spPr>
          <a:xfrm>
            <a:off x="508000" y="5902960"/>
            <a:ext cx="79111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/>
              <a:t>「</a:t>
            </a:r>
            <a:r>
              <a:rPr kumimoji="1" lang="en-US" altLang="ja-JP" sz="2000"/>
              <a:t>dict</a:t>
            </a:r>
            <a:r>
              <a:rPr lang="ja-JP" altLang="en-US" sz="2000"/>
              <a:t>というオブジェクトには</a:t>
            </a:r>
            <a:r>
              <a:rPr lang="en-US" altLang="ja-JP" sz="2000"/>
              <a:t>`item`</a:t>
            </a:r>
            <a:r>
              <a:rPr lang="ja-JP" altLang="en-US" sz="2000"/>
              <a:t>という属性</a:t>
            </a:r>
            <a:r>
              <a:rPr lang="en-US" altLang="ja-JP" sz="2000"/>
              <a:t>(attribute)</a:t>
            </a:r>
            <a:r>
              <a:rPr lang="ja-JP" altLang="en-US" sz="2000"/>
              <a:t>は無いよ」</a:t>
            </a:r>
            <a:endParaRPr kumimoji="1" lang="ja-JP" altLang="en-US" sz="2000"/>
          </a:p>
        </p:txBody>
      </p:sp>
      <p:sp>
        <p:nvSpPr>
          <p:cNvPr id="15" name="右矢印 14">
            <a:extLst>
              <a:ext uri="{FF2B5EF4-FFF2-40B4-BE49-F238E27FC236}">
                <a16:creationId xmlns:a16="http://schemas.microsoft.com/office/drawing/2014/main" id="{01764183-C7D7-7447-9755-773FAC519C61}"/>
              </a:ext>
            </a:extLst>
          </p:cNvPr>
          <p:cNvSpPr/>
          <p:nvPr/>
        </p:nvSpPr>
        <p:spPr>
          <a:xfrm>
            <a:off x="1402080" y="6390640"/>
            <a:ext cx="410678" cy="325120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3879EFBA-8782-0D4F-A201-A84EE88CA3F9}"/>
              </a:ext>
            </a:extLst>
          </p:cNvPr>
          <p:cNvSpPr txBox="1"/>
          <p:nvPr/>
        </p:nvSpPr>
        <p:spPr>
          <a:xfrm>
            <a:off x="1879600" y="6319520"/>
            <a:ext cx="19415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/>
              <a:t>`items`</a:t>
            </a:r>
            <a:r>
              <a:rPr kumimoji="1" lang="ja-JP" altLang="en-US" sz="2000"/>
              <a:t>のタイポ</a:t>
            </a:r>
          </a:p>
        </p:txBody>
      </p:sp>
    </p:spTree>
    <p:extLst>
      <p:ext uri="{BB962C8B-B14F-4D97-AF65-F5344CB8AC3E}">
        <p14:creationId xmlns:p14="http://schemas.microsoft.com/office/powerpoint/2010/main" val="33112489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8FE0D3DC-8687-1D46-913C-3171D6AFB86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/>
              <a:t>エラーメッセージの読み方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61EF04DF-6FA2-1743-B51C-AAD61CD80988}"/>
              </a:ext>
            </a:extLst>
          </p:cNvPr>
          <p:cNvSpPr/>
          <p:nvPr/>
        </p:nvSpPr>
        <p:spPr>
          <a:xfrm>
            <a:off x="599440" y="1508036"/>
            <a:ext cx="7437120" cy="92333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dic = {</a:t>
            </a:r>
            <a:r>
              <a:rPr lang="en" altLang="ja-JP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"Apple"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 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158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 </a:t>
            </a:r>
            <a:r>
              <a:rPr lang="en" altLang="ja-JP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"Banana"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 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198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 </a:t>
            </a:r>
            <a:r>
              <a:rPr lang="en" altLang="ja-JP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"Orange"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 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100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r>
              <a:rPr lang="en" altLang="ja-JP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k, v </a:t>
            </a:r>
            <a:r>
              <a:rPr lang="en" altLang="ja-JP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in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dic.items():</a:t>
            </a:r>
          </a:p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</a:t>
            </a:r>
            <a:r>
              <a:rPr lang="en" altLang="ja-JP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(k, v)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68C4E6F7-70E4-924C-B5F6-B3AB3DA0926F}"/>
              </a:ext>
            </a:extLst>
          </p:cNvPr>
          <p:cNvSpPr txBox="1"/>
          <p:nvPr/>
        </p:nvSpPr>
        <p:spPr>
          <a:xfrm>
            <a:off x="396240" y="904240"/>
            <a:ext cx="2954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間違っているコード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CD20A9C9-70FE-134B-B1F6-5A07ECD7EA6B}"/>
              </a:ext>
            </a:extLst>
          </p:cNvPr>
          <p:cNvSpPr/>
          <p:nvPr/>
        </p:nvSpPr>
        <p:spPr>
          <a:xfrm>
            <a:off x="579120" y="3265716"/>
            <a:ext cx="6238240" cy="1200329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" altLang="ja-JP">
                <a:solidFill>
                  <a:srgbClr val="60C6C8"/>
                </a:solidFill>
                <a:effectLst/>
              </a:rPr>
              <a:t>File </a:t>
            </a:r>
            <a:r>
              <a:rPr lang="en" altLang="ja-JP">
                <a:solidFill>
                  <a:srgbClr val="00A250"/>
                </a:solidFill>
                <a:effectLst/>
              </a:rPr>
              <a:t>"&lt;ipython-input-3-77fbab45f938&gt;"</a:t>
            </a:r>
            <a:r>
              <a:rPr lang="en" altLang="ja-JP">
                <a:solidFill>
                  <a:srgbClr val="60C6C8"/>
                </a:solidFill>
                <a:effectLst/>
              </a:rPr>
              <a:t>, line </a:t>
            </a:r>
            <a:r>
              <a:rPr lang="en" altLang="ja-JP">
                <a:solidFill>
                  <a:srgbClr val="00A250"/>
                </a:solidFill>
                <a:effectLst/>
              </a:rPr>
              <a:t>1</a:t>
            </a:r>
          </a:p>
          <a:p>
            <a:r>
              <a:rPr lang="en" altLang="ja-JP">
                <a:solidFill>
                  <a:srgbClr val="00A250"/>
                </a:solidFill>
              </a:rPr>
              <a:t>     </a:t>
            </a:r>
            <a:r>
              <a:rPr lang="en" altLang="ja-JP"/>
              <a:t> </a:t>
            </a:r>
            <a:r>
              <a:rPr lang="en" altLang="ja-JP">
                <a:solidFill>
                  <a:srgbClr val="E75C58"/>
                </a:solidFill>
                <a:effectLst/>
              </a:rPr>
              <a:t>dic = {"Apple": 158, "Banana": 198, "Orange"; 100}</a:t>
            </a:r>
          </a:p>
          <a:p>
            <a:r>
              <a:rPr lang="en" altLang="ja-JP">
                <a:solidFill>
                  <a:srgbClr val="E75C58"/>
                </a:solidFill>
              </a:rPr>
              <a:t>                                                                    </a:t>
            </a:r>
            <a:r>
              <a:rPr lang="en" altLang="ja-JP"/>
              <a:t> ^</a:t>
            </a:r>
          </a:p>
          <a:p>
            <a:r>
              <a:rPr lang="en" altLang="ja-JP">
                <a:solidFill>
                  <a:srgbClr val="E75C58"/>
                </a:solidFill>
                <a:effectLst/>
              </a:rPr>
              <a:t>SyntaxError:</a:t>
            </a:r>
            <a:r>
              <a:rPr lang="en" altLang="ja-JP"/>
              <a:t> invalid syntax </a:t>
            </a:r>
            <a:endParaRPr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26241DC8-84E6-4044-9F38-6C6835047E64}"/>
              </a:ext>
            </a:extLst>
          </p:cNvPr>
          <p:cNvSpPr txBox="1"/>
          <p:nvPr/>
        </p:nvSpPr>
        <p:spPr>
          <a:xfrm>
            <a:off x="436880" y="2804160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エラーメッセージ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EF72B482-A0C3-6049-BE6A-DB8B0C95C743}"/>
              </a:ext>
            </a:extLst>
          </p:cNvPr>
          <p:cNvSpPr txBox="1"/>
          <p:nvPr/>
        </p:nvSpPr>
        <p:spPr>
          <a:xfrm>
            <a:off x="6984434" y="3810000"/>
            <a:ext cx="21595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/>
              <a:t>どこでエラーが起きたか</a:t>
            </a:r>
          </a:p>
        </p:txBody>
      </p:sp>
      <p:cxnSp>
        <p:nvCxnSpPr>
          <p:cNvPr id="8" name="直線矢印コネクタ 7">
            <a:extLst>
              <a:ext uri="{FF2B5EF4-FFF2-40B4-BE49-F238E27FC236}">
                <a16:creationId xmlns:a16="http://schemas.microsoft.com/office/drawing/2014/main" id="{32031129-4AD2-B548-AF07-8EAA34268CD1}"/>
              </a:ext>
            </a:extLst>
          </p:cNvPr>
          <p:cNvCxnSpPr>
            <a:cxnSpLocks/>
          </p:cNvCxnSpPr>
          <p:nvPr/>
        </p:nvCxnSpPr>
        <p:spPr>
          <a:xfrm flipH="1">
            <a:off x="5273040" y="3972560"/>
            <a:ext cx="1737360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558D7B6D-B851-5F49-B19E-BDA9A8DDDC57}"/>
              </a:ext>
            </a:extLst>
          </p:cNvPr>
          <p:cNvSpPr txBox="1"/>
          <p:nvPr/>
        </p:nvSpPr>
        <p:spPr>
          <a:xfrm>
            <a:off x="7035234" y="4165600"/>
            <a:ext cx="12618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/>
              <a:t>何が起きたか</a:t>
            </a:r>
          </a:p>
        </p:txBody>
      </p:sp>
      <p:cxnSp>
        <p:nvCxnSpPr>
          <p:cNvPr id="12" name="直線矢印コネクタ 11">
            <a:extLst>
              <a:ext uri="{FF2B5EF4-FFF2-40B4-BE49-F238E27FC236}">
                <a16:creationId xmlns:a16="http://schemas.microsoft.com/office/drawing/2014/main" id="{4AA83BA7-2D9D-954F-B43B-E710DF5CC773}"/>
              </a:ext>
            </a:extLst>
          </p:cNvPr>
          <p:cNvCxnSpPr>
            <a:cxnSpLocks/>
          </p:cNvCxnSpPr>
          <p:nvPr/>
        </p:nvCxnSpPr>
        <p:spPr>
          <a:xfrm flipH="1">
            <a:off x="3200400" y="4307840"/>
            <a:ext cx="3820160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7BB03394-D10E-324C-AD0B-8D68EF0DA1FA}"/>
              </a:ext>
            </a:extLst>
          </p:cNvPr>
          <p:cNvSpPr txBox="1"/>
          <p:nvPr/>
        </p:nvSpPr>
        <p:spPr>
          <a:xfrm>
            <a:off x="274320" y="4805680"/>
            <a:ext cx="60717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/>
              <a:t>「</a:t>
            </a:r>
            <a:r>
              <a:rPr kumimoji="1" lang="en-US" altLang="ja-JP" sz="2000"/>
              <a:t>Python</a:t>
            </a:r>
            <a:r>
              <a:rPr kumimoji="1" lang="ja-JP" altLang="en-US" sz="2000"/>
              <a:t>文法として間違っている</a:t>
            </a:r>
            <a:r>
              <a:rPr kumimoji="1" lang="en-US" altLang="ja-JP" sz="2000"/>
              <a:t>(Invalid Syntax)</a:t>
            </a:r>
            <a:r>
              <a:rPr kumimoji="1" lang="ja-JP" altLang="en-US" sz="2000"/>
              <a:t>よ</a:t>
            </a:r>
            <a:r>
              <a:rPr lang="ja-JP" altLang="en-US" sz="2000"/>
              <a:t>」</a:t>
            </a:r>
            <a:endParaRPr kumimoji="1" lang="ja-JP" altLang="en-US" sz="2000"/>
          </a:p>
        </p:txBody>
      </p:sp>
      <p:sp>
        <p:nvSpPr>
          <p:cNvPr id="15" name="右矢印 14">
            <a:extLst>
              <a:ext uri="{FF2B5EF4-FFF2-40B4-BE49-F238E27FC236}">
                <a16:creationId xmlns:a16="http://schemas.microsoft.com/office/drawing/2014/main" id="{2DEB6351-93FA-CA49-BB0C-3F476F210461}"/>
              </a:ext>
            </a:extLst>
          </p:cNvPr>
          <p:cNvSpPr/>
          <p:nvPr/>
        </p:nvSpPr>
        <p:spPr>
          <a:xfrm>
            <a:off x="965200" y="5374640"/>
            <a:ext cx="410678" cy="325120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5CD82734-DB8C-744F-994F-A95C799089B1}"/>
              </a:ext>
            </a:extLst>
          </p:cNvPr>
          <p:cNvSpPr txBox="1"/>
          <p:nvPr/>
        </p:nvSpPr>
        <p:spPr>
          <a:xfrm>
            <a:off x="1493520" y="5364480"/>
            <a:ext cx="4905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コロン「</a:t>
            </a:r>
            <a:r>
              <a:rPr kumimoji="1" lang="en-US" altLang="ja-JP"/>
              <a:t>:</a:t>
            </a:r>
            <a:r>
              <a:rPr kumimoji="1" lang="ja-JP" altLang="en-US"/>
              <a:t>」とセミコロン「</a:t>
            </a:r>
            <a:r>
              <a:rPr kumimoji="1" lang="en-US" altLang="ja-JP"/>
              <a:t>;</a:t>
            </a:r>
            <a:r>
              <a:rPr kumimoji="1" lang="ja-JP" altLang="en-US"/>
              <a:t>」を間違えていた</a:t>
            </a:r>
          </a:p>
        </p:txBody>
      </p:sp>
    </p:spTree>
    <p:extLst>
      <p:ext uri="{BB962C8B-B14F-4D97-AF65-F5344CB8AC3E}">
        <p14:creationId xmlns:p14="http://schemas.microsoft.com/office/powerpoint/2010/main" val="3026661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A421B25D-01EE-EB48-AC96-7C7F9E48FFD7}"/>
              </a:ext>
            </a:extLst>
          </p:cNvPr>
          <p:cNvSpPr/>
          <p:nvPr/>
        </p:nvSpPr>
        <p:spPr>
          <a:xfrm>
            <a:off x="944880" y="4622800"/>
            <a:ext cx="5252720" cy="140208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51B0E326-6E7A-4B43-8DC9-B56163CFD0A5}"/>
              </a:ext>
            </a:extLst>
          </p:cNvPr>
          <p:cNvSpPr/>
          <p:nvPr/>
        </p:nvSpPr>
        <p:spPr>
          <a:xfrm>
            <a:off x="1473200" y="5140960"/>
            <a:ext cx="4663440" cy="853440"/>
          </a:xfrm>
          <a:prstGeom prst="rect">
            <a:avLst/>
          </a:prstGeom>
          <a:solidFill>
            <a:srgbClr val="FF8A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0BBD5530-F150-284F-B03D-21F17D20253D}"/>
              </a:ext>
            </a:extLst>
          </p:cNvPr>
          <p:cNvSpPr/>
          <p:nvPr/>
        </p:nvSpPr>
        <p:spPr>
          <a:xfrm>
            <a:off x="873760" y="1747520"/>
            <a:ext cx="5252720" cy="140208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61EBDB3C-0E9E-8640-879F-D1DA8ECFE219}"/>
              </a:ext>
            </a:extLst>
          </p:cNvPr>
          <p:cNvSpPr/>
          <p:nvPr/>
        </p:nvSpPr>
        <p:spPr>
          <a:xfrm>
            <a:off x="1402080" y="2275840"/>
            <a:ext cx="4622800" cy="609600"/>
          </a:xfrm>
          <a:prstGeom prst="rect">
            <a:avLst/>
          </a:prstGeom>
          <a:solidFill>
            <a:srgbClr val="FF8A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67142E42-404E-9047-8FD3-1E7B740A1A3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エラーが出ないバグ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61A523C7-90CC-6D4C-80AF-DDE2CC06EE72}"/>
              </a:ext>
            </a:extLst>
          </p:cNvPr>
          <p:cNvSpPr txBox="1"/>
          <p:nvPr/>
        </p:nvSpPr>
        <p:spPr>
          <a:xfrm>
            <a:off x="203200" y="965200"/>
            <a:ext cx="68723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/>
              <a:t>"file0.dat"</a:t>
            </a:r>
            <a:r>
              <a:rPr lang="ja-JP" altLang="en-US" sz="2400"/>
              <a:t>から</a:t>
            </a:r>
            <a:r>
              <a:rPr lang="en-US" altLang="ja-JP" sz="2400"/>
              <a:t>"file</a:t>
            </a:r>
            <a:r>
              <a:rPr kumimoji="1" lang="en-US" altLang="ja-JP" sz="2400"/>
              <a:t>9.dat"</a:t>
            </a:r>
            <a:r>
              <a:rPr kumimoji="1" lang="ja-JP" altLang="en-US" sz="2400"/>
              <a:t>までの文字列リストを作る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F9701CCF-8238-5F45-9F1E-9E00999DE3FA}"/>
              </a:ext>
            </a:extLst>
          </p:cNvPr>
          <p:cNvSpPr/>
          <p:nvPr/>
        </p:nvSpPr>
        <p:spPr>
          <a:xfrm>
            <a:off x="243840" y="1427818"/>
            <a:ext cx="6319520" cy="175432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" altLang="ja-JP" b="0">
                <a:effectLst/>
                <a:latin typeface="Menlo" panose="020B0609030804020204" pitchFamily="49" charset="0"/>
              </a:rPr>
              <a:t>def makefilelist():</a:t>
            </a:r>
          </a:p>
          <a:p>
            <a:r>
              <a:rPr lang="en" altLang="ja-JP" b="0">
                <a:effectLst/>
                <a:latin typeface="Menlo" panose="020B0609030804020204" pitchFamily="49" charset="0"/>
              </a:rPr>
              <a:t>    a = []</a:t>
            </a:r>
          </a:p>
          <a:p>
            <a:r>
              <a:rPr lang="en" altLang="ja-JP" b="0">
                <a:effectLst/>
                <a:latin typeface="Menlo" panose="020B0609030804020204" pitchFamily="49" charset="0"/>
              </a:rPr>
              <a:t>    for i in range(10):</a:t>
            </a:r>
          </a:p>
          <a:p>
            <a:r>
              <a:rPr lang="en" altLang="ja-JP" b="0">
                <a:effectLst/>
                <a:latin typeface="Menlo" panose="020B0609030804020204" pitchFamily="49" charset="0"/>
              </a:rPr>
              <a:t>        filename = "file{}.dat".format(i)</a:t>
            </a:r>
          </a:p>
          <a:p>
            <a:r>
              <a:rPr lang="en" altLang="ja-JP" b="0">
                <a:effectLst/>
                <a:latin typeface="Menlo" panose="020B0609030804020204" pitchFamily="49" charset="0"/>
              </a:rPr>
              <a:t>        a.append(filename)</a:t>
            </a:r>
          </a:p>
          <a:p>
            <a:r>
              <a:rPr lang="en" altLang="ja-JP" b="0">
                <a:effectLst/>
                <a:latin typeface="Menlo" panose="020B0609030804020204" pitchFamily="49" charset="0"/>
              </a:rPr>
              <a:t>    return a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2DB86423-E11F-BF4F-8706-229BBB4AC0EA}"/>
              </a:ext>
            </a:extLst>
          </p:cNvPr>
          <p:cNvSpPr/>
          <p:nvPr/>
        </p:nvSpPr>
        <p:spPr>
          <a:xfrm>
            <a:off x="853440" y="3312775"/>
            <a:ext cx="829056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ja-JP" sz="1600"/>
              <a:t>['file0.dat', 'file1.dat', 'file2.dat', 'file3.dat', 'file4.dat', 'file5.dat', 'file6.dat', 'file7.dat', 'file8.dat', 'file9.dat']</a:t>
            </a:r>
            <a:endParaRPr lang="ja-JP" altLang="en-US" sz="1600"/>
          </a:p>
        </p:txBody>
      </p:sp>
      <p:sp>
        <p:nvSpPr>
          <p:cNvPr id="6" name="右矢印 5">
            <a:extLst>
              <a:ext uri="{FF2B5EF4-FFF2-40B4-BE49-F238E27FC236}">
                <a16:creationId xmlns:a16="http://schemas.microsoft.com/office/drawing/2014/main" id="{CA87F3B6-ED46-EF4A-81C3-487D14AF7C55}"/>
              </a:ext>
            </a:extLst>
          </p:cNvPr>
          <p:cNvSpPr/>
          <p:nvPr/>
        </p:nvSpPr>
        <p:spPr>
          <a:xfrm>
            <a:off x="325120" y="3332480"/>
            <a:ext cx="410678" cy="325120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0F727EEB-5FCC-8243-932C-5F1F09DD5B34}"/>
              </a:ext>
            </a:extLst>
          </p:cNvPr>
          <p:cNvSpPr txBox="1"/>
          <p:nvPr/>
        </p:nvSpPr>
        <p:spPr>
          <a:xfrm>
            <a:off x="304800" y="3810000"/>
            <a:ext cx="62122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/>
              <a:t>return</a:t>
            </a:r>
            <a:r>
              <a:rPr lang="ja-JP" altLang="en-US" sz="2400"/>
              <a:t>文のインデントが間違っていると</a:t>
            </a:r>
            <a:r>
              <a:rPr lang="en-US" altLang="ja-JP" sz="2400"/>
              <a:t>……</a:t>
            </a:r>
            <a:endParaRPr kumimoji="1" lang="ja-JP" altLang="en-US" sz="2400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54E16E18-CE1A-E14F-978E-57721C21FA84}"/>
              </a:ext>
            </a:extLst>
          </p:cNvPr>
          <p:cNvSpPr/>
          <p:nvPr/>
        </p:nvSpPr>
        <p:spPr>
          <a:xfrm>
            <a:off x="345440" y="4272618"/>
            <a:ext cx="6319520" cy="175432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" altLang="ja-JP" b="0">
                <a:effectLst/>
                <a:latin typeface="Menlo" panose="020B0609030804020204" pitchFamily="49" charset="0"/>
              </a:rPr>
              <a:t>def makefilelist():</a:t>
            </a:r>
          </a:p>
          <a:p>
            <a:r>
              <a:rPr lang="en" altLang="ja-JP" b="0">
                <a:effectLst/>
                <a:latin typeface="Menlo" panose="020B0609030804020204" pitchFamily="49" charset="0"/>
              </a:rPr>
              <a:t>    a = []</a:t>
            </a:r>
          </a:p>
          <a:p>
            <a:r>
              <a:rPr lang="en" altLang="ja-JP" b="0">
                <a:effectLst/>
                <a:latin typeface="Menlo" panose="020B0609030804020204" pitchFamily="49" charset="0"/>
              </a:rPr>
              <a:t>    for i in range(10):</a:t>
            </a:r>
          </a:p>
          <a:p>
            <a:r>
              <a:rPr lang="en" altLang="ja-JP" b="0">
                <a:effectLst/>
                <a:latin typeface="Menlo" panose="020B0609030804020204" pitchFamily="49" charset="0"/>
              </a:rPr>
              <a:t>        filename = "file{}.dat".format(i)</a:t>
            </a:r>
          </a:p>
          <a:p>
            <a:r>
              <a:rPr lang="en" altLang="ja-JP" b="0">
                <a:effectLst/>
                <a:latin typeface="Menlo" panose="020B0609030804020204" pitchFamily="49" charset="0"/>
              </a:rPr>
              <a:t>        a.append(filename)</a:t>
            </a:r>
          </a:p>
          <a:p>
            <a:r>
              <a:rPr lang="en" altLang="ja-JP">
                <a:latin typeface="Menlo" panose="020B0609030804020204" pitchFamily="49" charset="0"/>
              </a:rPr>
              <a:t>        </a:t>
            </a:r>
            <a:r>
              <a:rPr lang="en" altLang="ja-JP" b="0">
                <a:effectLst/>
                <a:latin typeface="Menlo" panose="020B0609030804020204" pitchFamily="49" charset="0"/>
              </a:rPr>
              <a:t>return a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1E517732-C459-A744-B4F5-3F5565881D05}"/>
              </a:ext>
            </a:extLst>
          </p:cNvPr>
          <p:cNvSpPr/>
          <p:nvPr/>
        </p:nvSpPr>
        <p:spPr>
          <a:xfrm>
            <a:off x="955040" y="6157575"/>
            <a:ext cx="11176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ja-JP" sz="1600"/>
              <a:t>['file0.dat']</a:t>
            </a:r>
            <a:endParaRPr lang="ja-JP" altLang="en-US" sz="1600"/>
          </a:p>
        </p:txBody>
      </p:sp>
      <p:sp>
        <p:nvSpPr>
          <p:cNvPr id="12" name="右矢印 11">
            <a:extLst>
              <a:ext uri="{FF2B5EF4-FFF2-40B4-BE49-F238E27FC236}">
                <a16:creationId xmlns:a16="http://schemas.microsoft.com/office/drawing/2014/main" id="{F12FA2E9-526D-4849-B3F6-7D9B76AF0CDB}"/>
              </a:ext>
            </a:extLst>
          </p:cNvPr>
          <p:cNvSpPr/>
          <p:nvPr/>
        </p:nvSpPr>
        <p:spPr>
          <a:xfrm>
            <a:off x="426720" y="6177280"/>
            <a:ext cx="410678" cy="325120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3" name="角丸四角形 12">
            <a:extLst>
              <a:ext uri="{FF2B5EF4-FFF2-40B4-BE49-F238E27FC236}">
                <a16:creationId xmlns:a16="http://schemas.microsoft.com/office/drawing/2014/main" id="{B820AD60-999F-4145-8A09-839FEA44EBBD}"/>
              </a:ext>
            </a:extLst>
          </p:cNvPr>
          <p:cNvSpPr/>
          <p:nvPr/>
        </p:nvSpPr>
        <p:spPr>
          <a:xfrm>
            <a:off x="1483360" y="5689600"/>
            <a:ext cx="1310640" cy="30480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1519F3EE-1B98-094C-B479-8A72C68B5DC5}"/>
              </a:ext>
            </a:extLst>
          </p:cNvPr>
          <p:cNvSpPr txBox="1"/>
          <p:nvPr/>
        </p:nvSpPr>
        <p:spPr>
          <a:xfrm>
            <a:off x="6705600" y="1778000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/>
              <a:t>関数が作るブロック</a:t>
            </a:r>
            <a:endParaRPr kumimoji="1" lang="ja-JP" altLang="en-US"/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B6462347-0F94-064D-A4DF-30A68D20BAA8}"/>
              </a:ext>
            </a:extLst>
          </p:cNvPr>
          <p:cNvSpPr txBox="1"/>
          <p:nvPr/>
        </p:nvSpPr>
        <p:spPr>
          <a:xfrm>
            <a:off x="6746240" y="2395974"/>
            <a:ext cx="23047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/>
              <a:t>for</a:t>
            </a:r>
            <a:r>
              <a:rPr lang="ja-JP" altLang="en-US"/>
              <a:t>文が作るブロック</a:t>
            </a:r>
            <a:endParaRPr kumimoji="1" lang="ja-JP" altLang="en-US"/>
          </a:p>
        </p:txBody>
      </p:sp>
      <p:cxnSp>
        <p:nvCxnSpPr>
          <p:cNvPr id="21" name="直線矢印コネクタ 20">
            <a:extLst>
              <a:ext uri="{FF2B5EF4-FFF2-40B4-BE49-F238E27FC236}">
                <a16:creationId xmlns:a16="http://schemas.microsoft.com/office/drawing/2014/main" id="{A00BA287-5E10-2E4A-9763-718E4E87E721}"/>
              </a:ext>
            </a:extLst>
          </p:cNvPr>
          <p:cNvCxnSpPr>
            <a:stCxn id="18" idx="1"/>
          </p:cNvCxnSpPr>
          <p:nvPr/>
        </p:nvCxnSpPr>
        <p:spPr>
          <a:xfrm flipH="1" flipV="1">
            <a:off x="6106160" y="1960880"/>
            <a:ext cx="599440" cy="178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矢印コネクタ 22">
            <a:extLst>
              <a:ext uri="{FF2B5EF4-FFF2-40B4-BE49-F238E27FC236}">
                <a16:creationId xmlns:a16="http://schemas.microsoft.com/office/drawing/2014/main" id="{EFE002A6-B3DD-CE4C-921A-6FA217B0A97F}"/>
              </a:ext>
            </a:extLst>
          </p:cNvPr>
          <p:cNvCxnSpPr>
            <a:stCxn id="19" idx="1"/>
            <a:endCxn id="14" idx="3"/>
          </p:cNvCxnSpPr>
          <p:nvPr/>
        </p:nvCxnSpPr>
        <p:spPr>
          <a:xfrm flipH="1">
            <a:off x="6024880" y="2580640"/>
            <a:ext cx="721360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FE809089-4148-EC4B-9FF1-40210E58EC99}"/>
              </a:ext>
            </a:extLst>
          </p:cNvPr>
          <p:cNvSpPr txBox="1"/>
          <p:nvPr/>
        </p:nvSpPr>
        <p:spPr>
          <a:xfrm>
            <a:off x="6839202" y="5393174"/>
            <a:ext cx="23047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/>
              <a:t>for</a:t>
            </a:r>
            <a:r>
              <a:rPr lang="ja-JP" altLang="en-US"/>
              <a:t>文が作るブロック</a:t>
            </a:r>
            <a:endParaRPr kumimoji="1" lang="ja-JP" altLang="en-US"/>
          </a:p>
        </p:txBody>
      </p:sp>
      <p:cxnSp>
        <p:nvCxnSpPr>
          <p:cNvPr id="26" name="直線矢印コネクタ 25">
            <a:extLst>
              <a:ext uri="{FF2B5EF4-FFF2-40B4-BE49-F238E27FC236}">
                <a16:creationId xmlns:a16="http://schemas.microsoft.com/office/drawing/2014/main" id="{55AE3857-19B7-5E41-B004-EC1AD291B5F0}"/>
              </a:ext>
            </a:extLst>
          </p:cNvPr>
          <p:cNvCxnSpPr>
            <a:stCxn id="25" idx="1"/>
          </p:cNvCxnSpPr>
          <p:nvPr/>
        </p:nvCxnSpPr>
        <p:spPr>
          <a:xfrm flipH="1">
            <a:off x="6117842" y="5577840"/>
            <a:ext cx="721360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9DA716BD-46B1-2249-ADA5-F75F08F6D842}"/>
              </a:ext>
            </a:extLst>
          </p:cNvPr>
          <p:cNvSpPr txBox="1"/>
          <p:nvPr/>
        </p:nvSpPr>
        <p:spPr>
          <a:xfrm>
            <a:off x="6786880" y="4653280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/>
              <a:t>関数が作るブロック</a:t>
            </a:r>
            <a:endParaRPr kumimoji="1" lang="ja-JP" altLang="en-US"/>
          </a:p>
        </p:txBody>
      </p:sp>
      <p:cxnSp>
        <p:nvCxnSpPr>
          <p:cNvPr id="28" name="直線矢印コネクタ 27">
            <a:extLst>
              <a:ext uri="{FF2B5EF4-FFF2-40B4-BE49-F238E27FC236}">
                <a16:creationId xmlns:a16="http://schemas.microsoft.com/office/drawing/2014/main" id="{ECED1BB1-7653-8042-9E67-870D14868ADA}"/>
              </a:ext>
            </a:extLst>
          </p:cNvPr>
          <p:cNvCxnSpPr>
            <a:stCxn id="27" idx="1"/>
          </p:cNvCxnSpPr>
          <p:nvPr/>
        </p:nvCxnSpPr>
        <p:spPr>
          <a:xfrm flipH="1" flipV="1">
            <a:off x="6187440" y="4836160"/>
            <a:ext cx="599440" cy="178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02626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7D84B80F-FA54-1548-868E-EBFBD1F99DE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結局バグってどうやって見つけるの？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B7DF13AA-0FFC-FD41-9FEE-0D6A5BCC68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0980" y="993139"/>
            <a:ext cx="1921765" cy="2217421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D7DE419C-8F50-8C43-B14E-D68970C834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580" y="3804920"/>
            <a:ext cx="1600200" cy="2540000"/>
          </a:xfrm>
          <a:prstGeom prst="rect">
            <a:avLst/>
          </a:prstGeom>
        </p:spPr>
      </p:pic>
      <p:sp>
        <p:nvSpPr>
          <p:cNvPr id="5" name="テキスト プレースホルダー 1">
            <a:extLst>
              <a:ext uri="{FF2B5EF4-FFF2-40B4-BE49-F238E27FC236}">
                <a16:creationId xmlns:a16="http://schemas.microsoft.com/office/drawing/2014/main" id="{928667A2-F960-134A-BD87-1FA8FD6B554B}"/>
              </a:ext>
            </a:extLst>
          </p:cNvPr>
          <p:cNvSpPr txBox="1">
            <a:spLocks/>
          </p:cNvSpPr>
          <p:nvPr/>
        </p:nvSpPr>
        <p:spPr>
          <a:xfrm>
            <a:off x="1859280" y="4508133"/>
            <a:ext cx="5963920" cy="805547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kumimoji="1" sz="4000" kern="1200">
                <a:ln>
                  <a:solidFill>
                    <a:srgbClr val="011893"/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kumimoji="1"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kumimoji="1"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kumimoji="1"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kumimoji="1"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44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59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kumimoji="1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28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kumimoji="1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/>
              <a:t>つまるところ、慣れです</a:t>
            </a:r>
          </a:p>
        </p:txBody>
      </p:sp>
    </p:spTree>
    <p:extLst>
      <p:ext uri="{BB962C8B-B14F-4D97-AF65-F5344CB8AC3E}">
        <p14:creationId xmlns:p14="http://schemas.microsoft.com/office/powerpoint/2010/main" val="22864562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656E0C7E-C9E2-274A-AA29-854CD42E7F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ファイルシステムとは</a:t>
            </a: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3114AA98-5840-8448-87DA-AD0DEFE36F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420" y="2339340"/>
            <a:ext cx="1744980" cy="1744980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D5E89797-8782-FD44-BCFB-25AEE4F851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2640" y="2245360"/>
            <a:ext cx="1164243" cy="1059461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7B13CA36-7BDA-6849-ACDE-20FF319EF6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2480" y="3670402"/>
            <a:ext cx="1209725" cy="1040363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4F4D616E-1DBA-2B44-976A-05F4549157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2000" y="5137860"/>
            <a:ext cx="1231208" cy="1151180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F073BB6A-A7CA-D54B-8E34-8689DF1A541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3050" y="4196080"/>
            <a:ext cx="1390413" cy="1992630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C9EBE079-4220-7243-9D51-78290C73EF9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12490" y="5163820"/>
            <a:ext cx="977900" cy="1143000"/>
          </a:xfrm>
          <a:prstGeom prst="rect">
            <a:avLst/>
          </a:prstGeom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568DC5C2-E377-8840-816C-3B64986EE6E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33290" y="5407660"/>
            <a:ext cx="977900" cy="1143000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453E6EE9-EF00-D040-AACE-15F448B708C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743450" y="3975100"/>
            <a:ext cx="977900" cy="1143000"/>
          </a:xfrm>
          <a:prstGeom prst="rect">
            <a:avLst/>
          </a:prstGeom>
        </p:spPr>
      </p:pic>
      <p:pic>
        <p:nvPicPr>
          <p:cNvPr id="12" name="図 11">
            <a:extLst>
              <a:ext uri="{FF2B5EF4-FFF2-40B4-BE49-F238E27FC236}">
                <a16:creationId xmlns:a16="http://schemas.microsoft.com/office/drawing/2014/main" id="{B2891F58-38EB-7848-A0A2-31BC2226473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312160" y="3952240"/>
            <a:ext cx="1203078" cy="1004570"/>
          </a:xfrm>
          <a:prstGeom prst="rect">
            <a:avLst/>
          </a:prstGeom>
        </p:spPr>
      </p:pic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6C50AC33-1D4D-EE42-857C-F2C77C048B57}"/>
              </a:ext>
            </a:extLst>
          </p:cNvPr>
          <p:cNvSpPr txBox="1"/>
          <p:nvPr/>
        </p:nvSpPr>
        <p:spPr>
          <a:xfrm>
            <a:off x="3454400" y="3413760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ファイルやフォルダ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ED20BCE0-6291-F945-8731-94D7D0D8F241}"/>
              </a:ext>
            </a:extLst>
          </p:cNvPr>
          <p:cNvSpPr txBox="1"/>
          <p:nvPr/>
        </p:nvSpPr>
        <p:spPr>
          <a:xfrm>
            <a:off x="6959600" y="162560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ストレージ</a:t>
            </a:r>
          </a:p>
        </p:txBody>
      </p:sp>
      <p:pic>
        <p:nvPicPr>
          <p:cNvPr id="16" name="図 15">
            <a:extLst>
              <a:ext uri="{FF2B5EF4-FFF2-40B4-BE49-F238E27FC236}">
                <a16:creationId xmlns:a16="http://schemas.microsoft.com/office/drawing/2014/main" id="{EED45673-B5C2-0E43-A904-605E047007B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573780" y="1960880"/>
            <a:ext cx="1535308" cy="1344930"/>
          </a:xfrm>
          <a:prstGeom prst="rect">
            <a:avLst/>
          </a:prstGeom>
        </p:spPr>
      </p:pic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E8D8CFE9-6340-D146-8BE6-94339B363141}"/>
              </a:ext>
            </a:extLst>
          </p:cNvPr>
          <p:cNvSpPr txBox="1"/>
          <p:nvPr/>
        </p:nvSpPr>
        <p:spPr>
          <a:xfrm>
            <a:off x="426720" y="1625600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ユーザ</a:t>
            </a: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43DC9F69-E3E5-7C46-9985-6E4D4AA6998D}"/>
              </a:ext>
            </a:extLst>
          </p:cNvPr>
          <p:cNvSpPr txBox="1"/>
          <p:nvPr/>
        </p:nvSpPr>
        <p:spPr>
          <a:xfrm>
            <a:off x="3515360" y="1625600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ファイルシステム</a:t>
            </a:r>
          </a:p>
        </p:txBody>
      </p:sp>
      <p:sp>
        <p:nvSpPr>
          <p:cNvPr id="19" name="左右矢印 18">
            <a:extLst>
              <a:ext uri="{FF2B5EF4-FFF2-40B4-BE49-F238E27FC236}">
                <a16:creationId xmlns:a16="http://schemas.microsoft.com/office/drawing/2014/main" id="{10AA5933-D075-4E4B-B982-429650A4970D}"/>
              </a:ext>
            </a:extLst>
          </p:cNvPr>
          <p:cNvSpPr/>
          <p:nvPr/>
        </p:nvSpPr>
        <p:spPr>
          <a:xfrm>
            <a:off x="2346960" y="3495040"/>
            <a:ext cx="731520" cy="416560"/>
          </a:xfrm>
          <a:prstGeom prst="left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左右矢印 20">
            <a:extLst>
              <a:ext uri="{FF2B5EF4-FFF2-40B4-BE49-F238E27FC236}">
                <a16:creationId xmlns:a16="http://schemas.microsoft.com/office/drawing/2014/main" id="{65DF080E-1245-754E-BFDE-3C29508FC2C0}"/>
              </a:ext>
            </a:extLst>
          </p:cNvPr>
          <p:cNvSpPr/>
          <p:nvPr/>
        </p:nvSpPr>
        <p:spPr>
          <a:xfrm>
            <a:off x="5953760" y="3515360"/>
            <a:ext cx="731520" cy="416560"/>
          </a:xfrm>
          <a:prstGeom prst="left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52695999"/>
      </p:ext>
    </p:extLst>
  </p:cSld>
  <p:clrMapOvr>
    <a:masterClrMapping/>
  </p:clrMapOvr>
</p:sld>
</file>

<file path=ppt/theme/theme1.xml><?xml version="1.0" encoding="utf-8"?>
<a:theme xmlns:a="http://schemas.openxmlformats.org/drawingml/2006/main" name="パーセル">
  <a:themeElements>
    <a:clrScheme name="パーセル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パーセル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パーセル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>
    <a:spDef>
      <a:spPr>
        <a:solidFill>
          <a:srgbClr val="FF0000"/>
        </a:solidFill>
        <a:ln>
          <a:solidFill>
            <a:schemeClr val="tx1"/>
          </a:solidFill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{11DA09EC-ABC8-2D40-8DBB-00E840906C4E}tf10001120</Template>
  <TotalTime>3430</TotalTime>
  <Words>343</Words>
  <Application>Microsoft Macintosh PowerPoint</Application>
  <PresentationFormat>画面に合わせる (4:3)</PresentationFormat>
  <Paragraphs>77</Paragraphs>
  <Slides>8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8</vt:i4>
      </vt:variant>
    </vt:vector>
  </HeadingPairs>
  <TitlesOfParts>
    <vt:vector size="14" baseType="lpstr">
      <vt:lpstr>HGｺﾞｼｯｸE</vt:lpstr>
      <vt:lpstr>游ゴシック</vt:lpstr>
      <vt:lpstr>Arial</vt:lpstr>
      <vt:lpstr>Gill Sans MT</vt:lpstr>
      <vt:lpstr>Menlo</vt:lpstr>
      <vt:lpstr>パーセル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watanabe</dc:creator>
  <cp:lastModifiedBy>Microsoft Office ユーザー</cp:lastModifiedBy>
  <cp:revision>752</cp:revision>
  <dcterms:created xsi:type="dcterms:W3CDTF">2019-01-02T05:23:01Z</dcterms:created>
  <dcterms:modified xsi:type="dcterms:W3CDTF">2019-10-31T03:03:18Z</dcterms:modified>
</cp:coreProperties>
</file>

<file path=docProps/thumbnail.jpeg>
</file>